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a:latin typeface="Times New Roman"/>
                <a:ea typeface="Times New Roman"/>
              </a:rPr>
              <a:t>Casting Defects </a:t>
            </a:r>
            <a:r>
              <a:rPr lang="en-US" sz="1800" dirty="0">
                <a:latin typeface="Arial"/>
                <a:ea typeface="Times New Roman"/>
              </a:rPr>
              <a:t/>
            </a:r>
            <a:br>
              <a:rPr lang="en-US" sz="1800" dirty="0">
                <a:latin typeface="Arial"/>
                <a:ea typeface="Times New Roman"/>
              </a:rPr>
            </a:br>
            <a:endParaRPr lang="en-US" dirty="0"/>
          </a:p>
        </p:txBody>
      </p:sp>
      <p:sp>
        <p:nvSpPr>
          <p:cNvPr id="3" name="Rectangle 2"/>
          <p:cNvSpPr/>
          <p:nvPr/>
        </p:nvSpPr>
        <p:spPr>
          <a:xfrm>
            <a:off x="838200" y="1524000"/>
            <a:ext cx="8077200" cy="4421723"/>
          </a:xfrm>
          <a:prstGeom prst="rect">
            <a:avLst/>
          </a:prstGeom>
        </p:spPr>
        <p:txBody>
          <a:bodyPr wrap="square">
            <a:spAutoFit/>
          </a:bodyPr>
          <a:lstStyle/>
          <a:p>
            <a:r>
              <a:rPr lang="en-US" sz="3200" dirty="0">
                <a:latin typeface="Times New Roman"/>
                <a:ea typeface="Times New Roman"/>
              </a:rPr>
              <a:t>The following are the major defects, which are likely to occur in sand castings</a:t>
            </a:r>
            <a:endParaRPr lang="en-US" sz="3200" dirty="0">
              <a:latin typeface="Arial"/>
              <a:ea typeface="Times New Roman"/>
            </a:endParaRPr>
          </a:p>
          <a:p>
            <a:pPr marL="342900" lvl="0" indent="-342900">
              <a:lnSpc>
                <a:spcPct val="115000"/>
              </a:lnSpc>
              <a:spcAft>
                <a:spcPts val="1000"/>
              </a:spcAft>
              <a:buSzPts val="1000"/>
              <a:buFont typeface="Symbol"/>
              <a:buChar char=""/>
              <a:tabLst>
                <a:tab pos="457200" algn="l"/>
              </a:tabLst>
            </a:pPr>
            <a:r>
              <a:rPr lang="en-US" sz="3200" dirty="0">
                <a:latin typeface="Times New Roman"/>
                <a:ea typeface="Times New Roman"/>
                <a:cs typeface="Arial"/>
              </a:rPr>
              <a:t>     Gas defects </a:t>
            </a:r>
            <a:endParaRPr lang="en-US" sz="32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3200" dirty="0">
                <a:latin typeface="Times New Roman"/>
                <a:ea typeface="Times New Roman"/>
                <a:cs typeface="Arial"/>
              </a:rPr>
              <a:t>     Shrinkage cavities </a:t>
            </a:r>
            <a:endParaRPr lang="en-US" sz="32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3200" dirty="0">
                <a:latin typeface="Times New Roman"/>
                <a:ea typeface="Times New Roman"/>
                <a:cs typeface="Arial"/>
              </a:rPr>
              <a:t>     Molding material defects </a:t>
            </a:r>
            <a:endParaRPr lang="en-US" sz="32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3200" dirty="0">
                <a:latin typeface="Times New Roman"/>
                <a:ea typeface="Times New Roman"/>
                <a:cs typeface="Arial"/>
              </a:rPr>
              <a:t>     Pouring metal defects </a:t>
            </a:r>
            <a:endParaRPr lang="en-US" sz="32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3200" dirty="0">
                <a:latin typeface="Times New Roman"/>
                <a:ea typeface="Times New Roman"/>
                <a:cs typeface="Arial"/>
              </a:rPr>
              <a:t>     Mold shift </a:t>
            </a:r>
            <a:endParaRPr lang="en-US" sz="3200" dirty="0">
              <a:ea typeface="Times New Roman"/>
              <a:cs typeface="Arial"/>
            </a:endParaRPr>
          </a:p>
        </p:txBody>
      </p:sp>
    </p:spTree>
    <p:extLst>
      <p:ext uri="{BB962C8B-B14F-4D97-AF65-F5344CB8AC3E}">
        <p14:creationId xmlns:p14="http://schemas.microsoft.com/office/powerpoint/2010/main" val="35498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par>
                                <p:cTn id="7" presetID="15" presetClass="emph" presetSubtype="0" nodeType="withEffect">
                                  <p:stCondLst>
                                    <p:cond delay="0"/>
                                  </p:stCondLst>
                                  <p:iterate type="lt">
                                    <p:tmAbs val="25"/>
                                  </p:iterate>
                                  <p:childTnLst>
                                    <p:set>
                                      <p:cBhvr override="childStyle">
                                        <p:cTn id="8" dur="3000"/>
                                        <p:tgtEl>
                                          <p:spTgt spid="3">
                                            <p:txEl>
                                              <p:pRg st="0" end="0"/>
                                            </p:txEl>
                                          </p:spTgt>
                                        </p:tgtEl>
                                        <p:attrNameLst>
                                          <p:attrName>style.fontWeight</p:attrName>
                                        </p:attrNameLst>
                                      </p:cBhvr>
                                      <p:to>
                                        <p:strVal val="bold"/>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par>
                                <p:cTn id="15" presetID="2" presetClass="entr" presetSubtype="3"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3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3000" fill="hold"/>
                                        <p:tgtEl>
                                          <p:spTgt spid="3">
                                            <p:txEl>
                                              <p:pRg st="2" end="2"/>
                                            </p:txEl>
                                          </p:spTgt>
                                        </p:tgtEl>
                                        <p:attrNameLst>
                                          <p:attrName>ppt_y</p:attrName>
                                        </p:attrNameLst>
                                      </p:cBhvr>
                                      <p:tavLst>
                                        <p:tav tm="0">
                                          <p:val>
                                            <p:strVal val="0-#ppt_h/2"/>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62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625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9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90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10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10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u="sng" dirty="0">
                <a:latin typeface="Times New Roman"/>
                <a:ea typeface="Times New Roman"/>
              </a:rPr>
              <a:t>1-Gas Defects</a:t>
            </a:r>
            <a:r>
              <a:rPr lang="en-US" sz="2400" dirty="0">
                <a:latin typeface="Arial"/>
                <a:ea typeface="Times New Roman"/>
              </a:rPr>
              <a:t/>
            </a:r>
            <a:br>
              <a:rPr lang="en-US" sz="2400" dirty="0">
                <a:latin typeface="Arial"/>
                <a:ea typeface="Times New Roman"/>
              </a:rPr>
            </a:br>
            <a:endParaRPr lang="en-US" dirty="0"/>
          </a:p>
        </p:txBody>
      </p:sp>
      <p:sp>
        <p:nvSpPr>
          <p:cNvPr id="3" name="Rectangle 2"/>
          <p:cNvSpPr/>
          <p:nvPr/>
        </p:nvSpPr>
        <p:spPr>
          <a:xfrm>
            <a:off x="152400" y="1143000"/>
            <a:ext cx="8763000" cy="5016758"/>
          </a:xfrm>
          <a:prstGeom prst="rect">
            <a:avLst/>
          </a:prstGeom>
        </p:spPr>
        <p:txBody>
          <a:bodyPr wrap="square">
            <a:spAutoFit/>
          </a:bodyPr>
          <a:lstStyle/>
          <a:p>
            <a:pPr algn="just"/>
            <a:r>
              <a:rPr lang="en-US" sz="3200" dirty="0">
                <a:latin typeface="Times New Roman"/>
                <a:ea typeface="Times New Roman"/>
              </a:rPr>
              <a:t>A condition existing in a casting caused by the trapping of gas in the molten metal or by mold gases evolved during the pouring of the casting. The defects in this category can be classified into </a:t>
            </a:r>
            <a:r>
              <a:rPr lang="en-US" sz="3200" b="1" dirty="0">
                <a:latin typeface="Times New Roman"/>
                <a:ea typeface="Times New Roman"/>
              </a:rPr>
              <a:t>blowholes </a:t>
            </a:r>
            <a:r>
              <a:rPr lang="en-US" sz="3200" dirty="0">
                <a:latin typeface="Times New Roman"/>
                <a:ea typeface="Times New Roman"/>
              </a:rPr>
              <a:t>and </a:t>
            </a:r>
            <a:r>
              <a:rPr lang="en-US" sz="3200" b="1" dirty="0">
                <a:latin typeface="Times New Roman"/>
                <a:ea typeface="Times New Roman"/>
              </a:rPr>
              <a:t>pinhole porosity</a:t>
            </a:r>
            <a:r>
              <a:rPr lang="en-US" sz="3200" dirty="0">
                <a:latin typeface="Times New Roman"/>
                <a:ea typeface="Times New Roman"/>
              </a:rPr>
              <a:t>. </a:t>
            </a:r>
            <a:r>
              <a:rPr lang="en-US" sz="3200" b="1" i="1" dirty="0">
                <a:latin typeface="Times New Roman"/>
                <a:ea typeface="Times New Roman"/>
              </a:rPr>
              <a:t>Blowholes </a:t>
            </a:r>
            <a:r>
              <a:rPr lang="en-US" sz="3200" u="sng" dirty="0">
                <a:latin typeface="Times New Roman"/>
                <a:ea typeface="Times New Roman"/>
              </a:rPr>
              <a:t>are spherical or elongated cavities present in the casting on the surface or inside</a:t>
            </a:r>
            <a:r>
              <a:rPr lang="en-US" sz="3200" dirty="0">
                <a:latin typeface="Times New Roman"/>
                <a:ea typeface="Times New Roman"/>
              </a:rPr>
              <a:t> </a:t>
            </a:r>
            <a:r>
              <a:rPr lang="en-US" sz="3200" u="sng" dirty="0">
                <a:latin typeface="Times New Roman"/>
                <a:ea typeface="Times New Roman"/>
              </a:rPr>
              <a:t>the casting</a:t>
            </a:r>
            <a:r>
              <a:rPr lang="en-US" sz="3200" dirty="0">
                <a:latin typeface="Times New Roman"/>
                <a:ea typeface="Times New Roman"/>
              </a:rPr>
              <a:t>. </a:t>
            </a:r>
            <a:r>
              <a:rPr lang="en-US" sz="3200" b="1" i="1" dirty="0">
                <a:latin typeface="Times New Roman"/>
                <a:ea typeface="Times New Roman"/>
              </a:rPr>
              <a:t>Pinhole porosity</a:t>
            </a:r>
            <a:r>
              <a:rPr lang="en-US" sz="3200" dirty="0">
                <a:latin typeface="Times New Roman"/>
                <a:ea typeface="Times New Roman"/>
              </a:rPr>
              <a:t> </a:t>
            </a:r>
            <a:r>
              <a:rPr lang="en-US" sz="3200" u="sng" dirty="0">
                <a:latin typeface="Times New Roman"/>
                <a:ea typeface="Times New Roman"/>
              </a:rPr>
              <a:t>occurs due to the dissolution of hydrogen gas, which gets entrapped during heating of molten metal</a:t>
            </a:r>
            <a:r>
              <a:rPr lang="en-US" sz="3200" dirty="0">
                <a:latin typeface="Times New Roman"/>
                <a:ea typeface="Times New Roman"/>
              </a:rPr>
              <a:t>. </a:t>
            </a:r>
            <a:endParaRPr lang="en-US" sz="3200" dirty="0">
              <a:effectLst/>
              <a:latin typeface="Arial"/>
              <a:ea typeface="Times New Roman"/>
            </a:endParaRPr>
          </a:p>
        </p:txBody>
      </p:sp>
    </p:spTree>
    <p:extLst>
      <p:ext uri="{BB962C8B-B14F-4D97-AF65-F5344CB8AC3E}">
        <p14:creationId xmlns:p14="http://schemas.microsoft.com/office/powerpoint/2010/main" val="266918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31" presetClass="entr" presetSubtype="0" fill="hold"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2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24" dur="2750" fill="hold"/>
                                        <p:tgtEl>
                                          <p:spTgt spid="3">
                                            <p:txEl>
                                              <p:pRg st="0" end="0"/>
                                            </p:txEl>
                                          </p:spTgt>
                                        </p:tgtEl>
                                        <p:attrNameLst>
                                          <p:attrName>ppt_h</p:attrName>
                                        </p:attrNameLst>
                                      </p:cBhvr>
                                      <p:tavLst>
                                        <p:tav tm="0">
                                          <p:val>
                                            <p:fltVal val="0"/>
                                          </p:val>
                                        </p:tav>
                                        <p:tav tm="100000">
                                          <p:val>
                                            <p:strVal val="#ppt_h"/>
                                          </p:val>
                                        </p:tav>
                                      </p:tavLst>
                                    </p:anim>
                                    <p:anim calcmode="lin" valueType="num">
                                      <p:cBhvr>
                                        <p:cTn id="25" dur="275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6" dur="27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3845"/>
            <a:ext cx="8229600" cy="2425155"/>
          </a:xfrm>
        </p:spPr>
        <p:txBody>
          <a:bodyPr>
            <a:normAutofit fontScale="90000"/>
          </a:bodyPr>
          <a:lstStyle/>
          <a:p>
            <a:pPr algn="just"/>
            <a:r>
              <a:rPr lang="en-US" dirty="0" smtClean="0">
                <a:latin typeface="Times New Roman"/>
                <a:ea typeface="Times New Roman"/>
              </a:rPr>
              <a:t>  </a:t>
            </a:r>
            <a:r>
              <a:rPr lang="en-US" sz="2800" dirty="0">
                <a:latin typeface="Arial"/>
                <a:ea typeface="Times New Roman"/>
              </a:rPr>
              <a:t/>
            </a:r>
            <a:br>
              <a:rPr lang="en-US" sz="2800" dirty="0">
                <a:latin typeface="Arial"/>
                <a:ea typeface="Times New Roman"/>
              </a:rPr>
            </a:br>
            <a:r>
              <a:rPr lang="en-US" sz="3100" dirty="0">
                <a:latin typeface="Times New Roman"/>
                <a:ea typeface="Times New Roman"/>
              </a:rPr>
              <a:t>The </a:t>
            </a:r>
            <a:r>
              <a:rPr lang="en-US" sz="3100" u="sng" dirty="0">
                <a:latin typeface="Times New Roman"/>
                <a:ea typeface="Times New Roman"/>
              </a:rPr>
              <a:t>lower gas-passing</a:t>
            </a:r>
            <a:r>
              <a:rPr lang="en-US" sz="3100" dirty="0">
                <a:latin typeface="Times New Roman"/>
                <a:ea typeface="Times New Roman"/>
              </a:rPr>
              <a:t> tendency of the mold, which may be due to </a:t>
            </a:r>
            <a:r>
              <a:rPr lang="en-US" sz="3100" u="sng" dirty="0">
                <a:latin typeface="Times New Roman"/>
                <a:ea typeface="Times New Roman"/>
              </a:rPr>
              <a:t>lower venting</a:t>
            </a:r>
            <a:r>
              <a:rPr lang="en-US" sz="3100" dirty="0">
                <a:latin typeface="Times New Roman"/>
                <a:ea typeface="Times New Roman"/>
              </a:rPr>
              <a:t>, </a:t>
            </a:r>
            <a:r>
              <a:rPr lang="en-US" sz="3100" u="sng" dirty="0">
                <a:latin typeface="Times New Roman"/>
                <a:ea typeface="Times New Roman"/>
              </a:rPr>
              <a:t>lower permeability</a:t>
            </a:r>
            <a:r>
              <a:rPr lang="en-US" sz="3100" dirty="0">
                <a:latin typeface="Times New Roman"/>
                <a:ea typeface="Times New Roman"/>
              </a:rPr>
              <a:t> of the mold or </a:t>
            </a:r>
            <a:r>
              <a:rPr lang="en-US" sz="3100" u="sng" dirty="0">
                <a:latin typeface="Times New Roman"/>
                <a:ea typeface="Times New Roman"/>
              </a:rPr>
              <a:t>improper design of the casting</a:t>
            </a:r>
            <a:r>
              <a:rPr lang="en-US" sz="3100" dirty="0">
                <a:latin typeface="Times New Roman"/>
                <a:ea typeface="Times New Roman"/>
              </a:rPr>
              <a:t>. The </a:t>
            </a:r>
            <a:r>
              <a:rPr lang="en-US" sz="3100" u="sng" dirty="0">
                <a:latin typeface="Times New Roman"/>
                <a:ea typeface="Times New Roman"/>
              </a:rPr>
              <a:t>lower permeability is caused by</a:t>
            </a:r>
            <a:r>
              <a:rPr lang="en-US" sz="3100" dirty="0">
                <a:latin typeface="Times New Roman"/>
                <a:ea typeface="Times New Roman"/>
              </a:rPr>
              <a:t>   finer grain size of the sand, high percentage of clay in mold mixture,   and excessive moisture present in the mold. </a:t>
            </a:r>
            <a:r>
              <a:rPr lang="en-US" sz="3100" dirty="0">
                <a:latin typeface="Arial"/>
                <a:ea typeface="Times New Roman"/>
              </a:rPr>
              <a:t/>
            </a:r>
            <a:br>
              <a:rPr lang="en-US" sz="3100" dirty="0">
                <a:latin typeface="Arial"/>
                <a:ea typeface="Times New Roman"/>
              </a:rPr>
            </a:br>
            <a:endParaRPr lang="en-US" sz="3100" dirty="0"/>
          </a:p>
        </p:txBody>
      </p:sp>
      <p:sp>
        <p:nvSpPr>
          <p:cNvPr id="3" name="Rectangle 2"/>
          <p:cNvSpPr/>
          <p:nvPr/>
        </p:nvSpPr>
        <p:spPr>
          <a:xfrm>
            <a:off x="1828800" y="234404"/>
            <a:ext cx="2018501" cy="769441"/>
          </a:xfrm>
          <a:prstGeom prst="rect">
            <a:avLst/>
          </a:prstGeom>
        </p:spPr>
        <p:txBody>
          <a:bodyPr wrap="none">
            <a:spAutoFit/>
          </a:bodyPr>
          <a:lstStyle/>
          <a:p>
            <a:r>
              <a:rPr lang="en-US" sz="4400" b="1" dirty="0">
                <a:solidFill>
                  <a:prstClr val="black"/>
                </a:solidFill>
                <a:latin typeface="Times New Roman"/>
                <a:ea typeface="Times New Roman"/>
                <a:cs typeface="+mj-cs"/>
              </a:rPr>
              <a:t>Causes</a:t>
            </a:r>
            <a:r>
              <a:rPr lang="en-US" sz="4400" dirty="0">
                <a:solidFill>
                  <a:prstClr val="black"/>
                </a:solidFill>
                <a:latin typeface="Times New Roman"/>
                <a:ea typeface="Times New Roman"/>
                <a:cs typeface="+mj-cs"/>
              </a:rPr>
              <a:t> </a:t>
            </a:r>
            <a:endParaRPr lang="en-US" dirty="0"/>
          </a:p>
        </p:txBody>
      </p:sp>
      <p:sp>
        <p:nvSpPr>
          <p:cNvPr id="4" name="Rectangle 3"/>
          <p:cNvSpPr/>
          <p:nvPr/>
        </p:nvSpPr>
        <p:spPr>
          <a:xfrm>
            <a:off x="0" y="3962400"/>
            <a:ext cx="4572000" cy="1835374"/>
          </a:xfrm>
          <a:prstGeom prst="rect">
            <a:avLst/>
          </a:prstGeom>
        </p:spPr>
        <p:txBody>
          <a:bodyPr>
            <a:spAutoFit/>
          </a:bodyPr>
          <a:lstStyle/>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Arial"/>
              </a:rPr>
              <a:t>     Metal contains gas </a:t>
            </a:r>
            <a:endParaRPr lang="en-US" sz="28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Arial"/>
              </a:rPr>
              <a:t>     Mold is too hot </a:t>
            </a:r>
            <a:endParaRPr lang="en-US" sz="2800" dirty="0">
              <a:ea typeface="Times New Roman"/>
              <a:cs typeface="Arial"/>
            </a:endParaRPr>
          </a:p>
          <a:p>
            <a:pPr marL="342900" lvl="0" indent="-342900">
              <a:lnSpc>
                <a:spcPct val="115000"/>
              </a:lnSpc>
              <a:spcAft>
                <a:spcPts val="1000"/>
              </a:spcAft>
              <a:buSzPts val="1000"/>
              <a:buFont typeface="Symbol"/>
              <a:buChar char=""/>
              <a:tabLst>
                <a:tab pos="457200" algn="l"/>
              </a:tabLst>
            </a:pPr>
            <a:r>
              <a:rPr lang="en-US" sz="2800" dirty="0">
                <a:latin typeface="Times New Roman"/>
                <a:ea typeface="Times New Roman"/>
                <a:cs typeface="Arial"/>
              </a:rPr>
              <a:t>     Poor mold burnout </a:t>
            </a:r>
            <a:endParaRPr lang="en-US" sz="2800" dirty="0">
              <a:ea typeface="Times New Roman"/>
              <a:cs typeface="Arial"/>
            </a:endParaRPr>
          </a:p>
        </p:txBody>
      </p:sp>
      <p:pic>
        <p:nvPicPr>
          <p:cNvPr id="5" name="صورة 5"/>
          <p:cNvPicPr/>
          <p:nvPr/>
        </p:nvPicPr>
        <p:blipFill>
          <a:blip r:embed="rId2"/>
          <a:srcRect/>
          <a:stretch>
            <a:fillRect/>
          </a:stretch>
        </p:blipFill>
        <p:spPr bwMode="auto">
          <a:xfrm>
            <a:off x="4343400" y="3657600"/>
            <a:ext cx="4495800" cy="3200400"/>
          </a:xfrm>
          <a:prstGeom prst="rect">
            <a:avLst/>
          </a:prstGeom>
          <a:noFill/>
          <a:ln w="9525">
            <a:noFill/>
            <a:miter lim="800000"/>
            <a:headEnd/>
            <a:tailEnd/>
          </a:ln>
        </p:spPr>
      </p:pic>
    </p:spTree>
    <p:extLst>
      <p:ext uri="{BB962C8B-B14F-4D97-AF65-F5344CB8AC3E}">
        <p14:creationId xmlns:p14="http://schemas.microsoft.com/office/powerpoint/2010/main" val="2018018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1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1000"/>
                                        <p:tgtEl>
                                          <p:spTgt spid="4">
                                            <p:txEl>
                                              <p:pRg st="0" end="0"/>
                                            </p:txEl>
                                          </p:spTgt>
                                        </p:tgtEl>
                                      </p:cBhvr>
                                    </p:animEffect>
                                    <p:anim calcmode="lin" valueType="num">
                                      <p:cBhvr>
                                        <p:cTn id="1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3250"/>
                                        <p:tgtEl>
                                          <p:spTgt spid="4">
                                            <p:txEl>
                                              <p:pRg st="1" end="1"/>
                                            </p:txEl>
                                          </p:spTgt>
                                        </p:tgtEl>
                                      </p:cBhvr>
                                    </p:animEffect>
                                    <p:anim calcmode="lin" valueType="num">
                                      <p:cBhvr>
                                        <p:cTn id="24" dur="325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3250" fill="hold"/>
                                        <p:tgtEl>
                                          <p:spTgt spid="4">
                                            <p:txEl>
                                              <p:pRg st="1" end="1"/>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6000"/>
                                        <p:tgtEl>
                                          <p:spTgt spid="4">
                                            <p:txEl>
                                              <p:pRg st="2" end="2"/>
                                            </p:txEl>
                                          </p:spTgt>
                                        </p:tgtEl>
                                      </p:cBhvr>
                                    </p:animEffect>
                                    <p:anim calcmode="lin" valueType="num">
                                      <p:cBhvr>
                                        <p:cTn id="29" dur="6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6000" fill="hold"/>
                                        <p:tgtEl>
                                          <p:spTgt spid="4">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2500"/>
                                        <p:tgtEl>
                                          <p:spTgt spid="5"/>
                                        </p:tgtEl>
                                      </p:cBhvr>
                                    </p:animEffect>
                                    <p:anim calcmode="lin" valueType="num">
                                      <p:cBhvr>
                                        <p:cTn id="34" dur="12500" fill="hold"/>
                                        <p:tgtEl>
                                          <p:spTgt spid="5"/>
                                        </p:tgtEl>
                                        <p:attrNameLst>
                                          <p:attrName>ppt_x</p:attrName>
                                        </p:attrNameLst>
                                      </p:cBhvr>
                                      <p:tavLst>
                                        <p:tav tm="0">
                                          <p:val>
                                            <p:strVal val="#ppt_x"/>
                                          </p:val>
                                        </p:tav>
                                        <p:tav tm="100000">
                                          <p:val>
                                            <p:strVal val="#ppt_x"/>
                                          </p:val>
                                        </p:tav>
                                      </p:tavLst>
                                    </p:anim>
                                    <p:anim calcmode="lin" valueType="num">
                                      <p:cBhvr>
                                        <p:cTn id="35" dur="125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a:latin typeface="Times New Roman"/>
                <a:ea typeface="Times New Roman"/>
              </a:rPr>
              <a:t>2-   Shrinkage Cavities</a:t>
            </a:r>
            <a:r>
              <a:rPr lang="en-US" sz="2400" dirty="0">
                <a:latin typeface="Arial"/>
                <a:ea typeface="Times New Roman"/>
              </a:rPr>
              <a:t/>
            </a:r>
            <a:br>
              <a:rPr lang="en-US" sz="2400" dirty="0">
                <a:latin typeface="Arial"/>
                <a:ea typeface="Times New Roman"/>
              </a:rPr>
            </a:br>
            <a:endParaRPr lang="en-US" dirty="0"/>
          </a:p>
        </p:txBody>
      </p:sp>
      <p:sp>
        <p:nvSpPr>
          <p:cNvPr id="3" name="Content Placeholder 2"/>
          <p:cNvSpPr>
            <a:spLocks noGrp="1"/>
          </p:cNvSpPr>
          <p:nvPr>
            <p:ph sz="half" idx="1"/>
          </p:nvPr>
        </p:nvSpPr>
        <p:spPr>
          <a:xfrm>
            <a:off x="0" y="990600"/>
            <a:ext cx="5410200" cy="5135563"/>
          </a:xfrm>
        </p:spPr>
        <p:txBody>
          <a:bodyPr>
            <a:normAutofit lnSpcReduction="10000"/>
          </a:bodyPr>
          <a:lstStyle/>
          <a:p>
            <a:pPr algn="just"/>
            <a:r>
              <a:rPr lang="en-US" dirty="0">
                <a:latin typeface="Times New Roman"/>
                <a:ea typeface="Times New Roman"/>
              </a:rPr>
              <a:t>These are caused by liquid shrinkage occurring during the solidification of the casting. To compensate for this, </a:t>
            </a:r>
            <a:r>
              <a:rPr lang="en-US" b="1" dirty="0">
                <a:latin typeface="Times New Roman"/>
                <a:ea typeface="Times New Roman"/>
              </a:rPr>
              <a:t>proper feeding</a:t>
            </a:r>
            <a:r>
              <a:rPr lang="en-US" dirty="0">
                <a:latin typeface="Times New Roman"/>
                <a:ea typeface="Times New Roman"/>
              </a:rPr>
              <a:t> of liquid metal is required. For this reason risers are placed at the </a:t>
            </a:r>
            <a:r>
              <a:rPr lang="en-US" b="1" dirty="0">
                <a:latin typeface="Times New Roman"/>
                <a:ea typeface="Times New Roman"/>
              </a:rPr>
              <a:t>appropriate places</a:t>
            </a:r>
            <a:r>
              <a:rPr lang="en-US" dirty="0">
                <a:latin typeface="Times New Roman"/>
                <a:ea typeface="Times New Roman"/>
              </a:rPr>
              <a:t> in the mold. </a:t>
            </a:r>
            <a:r>
              <a:rPr lang="en-US" b="1" dirty="0" err="1">
                <a:latin typeface="Times New Roman"/>
                <a:ea typeface="Times New Roman"/>
              </a:rPr>
              <a:t>Sprues</a:t>
            </a:r>
            <a:r>
              <a:rPr lang="en-US" dirty="0">
                <a:latin typeface="Times New Roman"/>
                <a:ea typeface="Times New Roman"/>
              </a:rPr>
              <a:t> may be </a:t>
            </a:r>
            <a:r>
              <a:rPr lang="en-US" u="sng" dirty="0">
                <a:latin typeface="Times New Roman"/>
                <a:ea typeface="Times New Roman"/>
              </a:rPr>
              <a:t>too thin</a:t>
            </a:r>
            <a:r>
              <a:rPr lang="en-US" dirty="0">
                <a:latin typeface="Times New Roman"/>
                <a:ea typeface="Times New Roman"/>
              </a:rPr>
              <a:t>, </a:t>
            </a:r>
            <a:r>
              <a:rPr lang="en-US" u="sng" dirty="0">
                <a:latin typeface="Times New Roman"/>
                <a:ea typeface="Times New Roman"/>
              </a:rPr>
              <a:t>too long</a:t>
            </a:r>
            <a:r>
              <a:rPr lang="en-US" dirty="0">
                <a:latin typeface="Times New Roman"/>
                <a:ea typeface="Times New Roman"/>
              </a:rPr>
              <a:t> or </a:t>
            </a:r>
            <a:r>
              <a:rPr lang="en-US" u="sng" dirty="0">
                <a:latin typeface="Times New Roman"/>
                <a:ea typeface="Times New Roman"/>
              </a:rPr>
              <a:t>not attached in the proper location</a:t>
            </a:r>
            <a:r>
              <a:rPr lang="en-US" dirty="0">
                <a:latin typeface="Times New Roman"/>
                <a:ea typeface="Times New Roman"/>
              </a:rPr>
              <a:t>, causing shrinkage cavities. It is recommended to use thick </a:t>
            </a:r>
            <a:r>
              <a:rPr lang="en-US" dirty="0" err="1">
                <a:latin typeface="Times New Roman"/>
                <a:ea typeface="Times New Roman"/>
              </a:rPr>
              <a:t>sprues</a:t>
            </a:r>
            <a:r>
              <a:rPr lang="en-US" dirty="0">
                <a:latin typeface="Times New Roman"/>
                <a:ea typeface="Times New Roman"/>
              </a:rPr>
              <a:t> to avoid shrinkage cavities.</a:t>
            </a:r>
            <a:endParaRPr lang="en-US" sz="1600" dirty="0">
              <a:latin typeface="Arial"/>
              <a:ea typeface="Times New Roman"/>
            </a:endParaRPr>
          </a:p>
          <a:p>
            <a:endParaRPr lang="en-US" dirty="0"/>
          </a:p>
        </p:txBody>
      </p:sp>
      <p:pic>
        <p:nvPicPr>
          <p:cNvPr id="5" name="صورة 4"/>
          <p:cNvPicPr>
            <a:picLocks noGrp="1"/>
          </p:cNvPicPr>
          <p:nvPr>
            <p:ph sz="half" idx="2"/>
          </p:nvPr>
        </p:nvPicPr>
        <p:blipFill>
          <a:blip r:embed="rId2"/>
          <a:srcRect t="2923" b="22536"/>
          <a:stretch>
            <a:fillRect/>
          </a:stretch>
        </p:blipFill>
        <p:spPr bwMode="auto">
          <a:xfrm>
            <a:off x="5405594" y="1600201"/>
            <a:ext cx="4043205" cy="3733800"/>
          </a:xfrm>
          <a:prstGeom prst="rect">
            <a:avLst/>
          </a:prstGeom>
          <a:noFill/>
          <a:ln w="9525">
            <a:noFill/>
            <a:miter lim="800000"/>
            <a:headEnd/>
            <a:tailEnd/>
          </a:ln>
        </p:spPr>
      </p:pic>
    </p:spTree>
    <p:extLst>
      <p:ext uri="{BB962C8B-B14F-4D97-AF65-F5344CB8AC3E}">
        <p14:creationId xmlns:p14="http://schemas.microsoft.com/office/powerpoint/2010/main" val="3466184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31" presetClass="entr"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4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475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475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4750"/>
                                        <p:tgtEl>
                                          <p:spTgt spid="3">
                                            <p:txEl>
                                              <p:pRg st="0" end="0"/>
                                            </p:txEl>
                                          </p:spTgt>
                                        </p:tgtEl>
                                      </p:cBhvr>
                                    </p:animEffect>
                                  </p:childTnLst>
                                </p:cTn>
                              </p:par>
                              <p:par>
                                <p:cTn id="15" presetID="45"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8000"/>
                                        <p:tgtEl>
                                          <p:spTgt spid="5"/>
                                        </p:tgtEl>
                                      </p:cBhvr>
                                    </p:animEffect>
                                    <p:anim calcmode="lin" valueType="num">
                                      <p:cBhvr>
                                        <p:cTn id="18" dur="8000" fill="hold"/>
                                        <p:tgtEl>
                                          <p:spTgt spid="5"/>
                                        </p:tgtEl>
                                        <p:attrNameLst>
                                          <p:attrName>ppt_w</p:attrName>
                                        </p:attrNameLst>
                                      </p:cBhvr>
                                      <p:tavLst>
                                        <p:tav tm="0" fmla="#ppt_w*sin(2.5*pi*$)">
                                          <p:val>
                                            <p:fltVal val="0"/>
                                          </p:val>
                                        </p:tav>
                                        <p:tav tm="100000">
                                          <p:val>
                                            <p:fltVal val="1"/>
                                          </p:val>
                                        </p:tav>
                                      </p:tavLst>
                                    </p:anim>
                                    <p:anim calcmode="lin" valueType="num">
                                      <p:cBhvr>
                                        <p:cTn id="19" dur="8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u="sng" dirty="0">
                <a:solidFill>
                  <a:prstClr val="black"/>
                </a:solidFill>
                <a:latin typeface="Times New Roman"/>
                <a:ea typeface="Times New Roman"/>
              </a:rPr>
              <a:t>3----Molding Material Defects</a:t>
            </a:r>
            <a:r>
              <a:rPr lang="en-US" sz="2500" dirty="0">
                <a:solidFill>
                  <a:prstClr val="black"/>
                </a:solidFill>
                <a:latin typeface="Arial"/>
                <a:ea typeface="Times New Roman"/>
              </a:rPr>
              <a:t/>
            </a:r>
            <a:br>
              <a:rPr lang="en-US" sz="2500" dirty="0">
                <a:solidFill>
                  <a:prstClr val="black"/>
                </a:solidFill>
                <a:latin typeface="Arial"/>
                <a:ea typeface="Times New Roman"/>
              </a:rPr>
            </a:br>
            <a:r>
              <a:rPr lang="en-US" sz="2400" dirty="0">
                <a:solidFill>
                  <a:prstClr val="black"/>
                </a:solidFill>
                <a:latin typeface="Times New Roman"/>
                <a:ea typeface="Times New Roman"/>
              </a:rPr>
              <a:t>The defects in this category are </a:t>
            </a:r>
            <a:r>
              <a:rPr lang="en-US" sz="2400" b="1" dirty="0">
                <a:solidFill>
                  <a:prstClr val="black"/>
                </a:solidFill>
                <a:latin typeface="Times New Roman"/>
                <a:ea typeface="Times New Roman"/>
              </a:rPr>
              <a:t>cuts</a:t>
            </a:r>
            <a:r>
              <a:rPr lang="en-US" sz="2400" dirty="0">
                <a:solidFill>
                  <a:prstClr val="black"/>
                </a:solidFill>
                <a:latin typeface="Times New Roman"/>
                <a:ea typeface="Times New Roman"/>
              </a:rPr>
              <a:t> and </a:t>
            </a:r>
            <a:r>
              <a:rPr lang="en-US" sz="2400" b="1" dirty="0">
                <a:solidFill>
                  <a:prstClr val="black"/>
                </a:solidFill>
                <a:latin typeface="Times New Roman"/>
                <a:ea typeface="Times New Roman"/>
              </a:rPr>
              <a:t>washes</a:t>
            </a:r>
            <a:r>
              <a:rPr lang="en-US" sz="2400" dirty="0">
                <a:solidFill>
                  <a:prstClr val="black"/>
                </a:solidFill>
                <a:latin typeface="Times New Roman"/>
                <a:ea typeface="Times New Roman"/>
              </a:rPr>
              <a:t>, metal </a:t>
            </a:r>
            <a:r>
              <a:rPr lang="en-US" sz="2400" b="1" dirty="0">
                <a:solidFill>
                  <a:prstClr val="black"/>
                </a:solidFill>
                <a:latin typeface="Times New Roman"/>
                <a:ea typeface="Times New Roman"/>
              </a:rPr>
              <a:t>penetration</a:t>
            </a:r>
            <a:r>
              <a:rPr lang="en-US" sz="2400" dirty="0">
                <a:solidFill>
                  <a:prstClr val="black"/>
                </a:solidFill>
                <a:latin typeface="Times New Roman"/>
                <a:ea typeface="Times New Roman"/>
              </a:rPr>
              <a:t>, </a:t>
            </a:r>
            <a:r>
              <a:rPr lang="en-US" sz="2400" b="1" dirty="0">
                <a:solidFill>
                  <a:prstClr val="black"/>
                </a:solidFill>
                <a:latin typeface="Times New Roman"/>
                <a:ea typeface="Times New Roman"/>
              </a:rPr>
              <a:t>fusion</a:t>
            </a:r>
            <a:r>
              <a:rPr lang="en-US" sz="2400" dirty="0">
                <a:solidFill>
                  <a:prstClr val="black"/>
                </a:solidFill>
                <a:latin typeface="Times New Roman"/>
                <a:ea typeface="Times New Roman"/>
              </a:rPr>
              <a:t>, and </a:t>
            </a:r>
            <a:r>
              <a:rPr lang="en-US" sz="2400" b="1" dirty="0">
                <a:solidFill>
                  <a:prstClr val="black"/>
                </a:solidFill>
                <a:latin typeface="Times New Roman"/>
                <a:ea typeface="Times New Roman"/>
              </a:rPr>
              <a:t>swell</a:t>
            </a:r>
            <a:endParaRPr lang="en-US" dirty="0"/>
          </a:p>
        </p:txBody>
      </p:sp>
      <p:sp>
        <p:nvSpPr>
          <p:cNvPr id="3" name="Text Placeholder 2"/>
          <p:cNvSpPr>
            <a:spLocks noGrp="1"/>
          </p:cNvSpPr>
          <p:nvPr>
            <p:ph type="body" idx="1"/>
          </p:nvPr>
        </p:nvSpPr>
        <p:spPr/>
        <p:txBody>
          <a:bodyPr/>
          <a:lstStyle/>
          <a:p>
            <a:pPr marL="342900" lvl="0" indent="-342900">
              <a:buFont typeface="Arial" pitchFamily="34" charset="0"/>
              <a:buChar char="•"/>
            </a:pPr>
            <a:r>
              <a:rPr lang="en-US" sz="2200" u="sng" dirty="0">
                <a:solidFill>
                  <a:prstClr val="black"/>
                </a:solidFill>
                <a:latin typeface="Times New Roman"/>
                <a:ea typeface="Times New Roman"/>
              </a:rPr>
              <a:t>3-1 Cut and washes</a:t>
            </a:r>
            <a:endParaRPr lang="en-US" sz="1200" b="0" dirty="0">
              <a:solidFill>
                <a:prstClr val="black"/>
              </a:solidFill>
              <a:latin typeface="Arial"/>
              <a:ea typeface="Times New Roman"/>
            </a:endParaRPr>
          </a:p>
          <a:p>
            <a:endParaRPr lang="en-US" dirty="0"/>
          </a:p>
        </p:txBody>
      </p:sp>
      <p:sp>
        <p:nvSpPr>
          <p:cNvPr id="4" name="Content Placeholder 3"/>
          <p:cNvSpPr>
            <a:spLocks noGrp="1"/>
          </p:cNvSpPr>
          <p:nvPr>
            <p:ph sz="half" idx="2"/>
          </p:nvPr>
        </p:nvSpPr>
        <p:spPr>
          <a:xfrm>
            <a:off x="457200" y="1981200"/>
            <a:ext cx="4040188" cy="3951288"/>
          </a:xfrm>
        </p:spPr>
        <p:txBody>
          <a:bodyPr>
            <a:normAutofit fontScale="92500"/>
          </a:bodyPr>
          <a:lstStyle/>
          <a:p>
            <a:pPr lvl="0"/>
            <a:r>
              <a:rPr lang="en-US" sz="2200" dirty="0">
                <a:solidFill>
                  <a:prstClr val="black"/>
                </a:solidFill>
                <a:latin typeface="Times New Roman"/>
                <a:ea typeface="Times New Roman"/>
              </a:rPr>
              <a:t>These appear as </a:t>
            </a:r>
            <a:r>
              <a:rPr lang="en-US" sz="2200" b="1" dirty="0">
                <a:solidFill>
                  <a:prstClr val="black"/>
                </a:solidFill>
                <a:latin typeface="Times New Roman"/>
                <a:ea typeface="Times New Roman"/>
              </a:rPr>
              <a:t>rough spots</a:t>
            </a:r>
            <a:r>
              <a:rPr lang="en-US" sz="2200" dirty="0">
                <a:solidFill>
                  <a:prstClr val="black"/>
                </a:solidFill>
                <a:latin typeface="Times New Roman"/>
                <a:ea typeface="Times New Roman"/>
              </a:rPr>
              <a:t> and </a:t>
            </a:r>
            <a:r>
              <a:rPr lang="en-US" sz="2200" b="1" dirty="0">
                <a:solidFill>
                  <a:prstClr val="black"/>
                </a:solidFill>
                <a:latin typeface="Times New Roman"/>
                <a:ea typeface="Times New Roman"/>
              </a:rPr>
              <a:t>areas</a:t>
            </a:r>
            <a:r>
              <a:rPr lang="en-US" sz="2200" dirty="0">
                <a:solidFill>
                  <a:prstClr val="black"/>
                </a:solidFill>
                <a:latin typeface="Times New Roman"/>
                <a:ea typeface="Times New Roman"/>
              </a:rPr>
              <a:t> of </a:t>
            </a:r>
            <a:r>
              <a:rPr lang="en-US" sz="2200" b="1" dirty="0">
                <a:solidFill>
                  <a:prstClr val="black"/>
                </a:solidFill>
                <a:latin typeface="Times New Roman"/>
                <a:ea typeface="Times New Roman"/>
              </a:rPr>
              <a:t>excess metal</a:t>
            </a:r>
            <a:r>
              <a:rPr lang="en-US" sz="2200" dirty="0">
                <a:solidFill>
                  <a:prstClr val="black"/>
                </a:solidFill>
                <a:latin typeface="Times New Roman"/>
                <a:ea typeface="Times New Roman"/>
              </a:rPr>
              <a:t>, and are </a:t>
            </a:r>
            <a:r>
              <a:rPr lang="en-US" sz="2200" b="1" i="1" u="sng" dirty="0">
                <a:solidFill>
                  <a:prstClr val="black"/>
                </a:solidFill>
                <a:latin typeface="Times New Roman"/>
                <a:ea typeface="Times New Roman"/>
              </a:rPr>
              <a:t>caused</a:t>
            </a:r>
            <a:r>
              <a:rPr lang="en-US" sz="2200" u="sng" dirty="0">
                <a:solidFill>
                  <a:prstClr val="black"/>
                </a:solidFill>
                <a:latin typeface="Times New Roman"/>
                <a:ea typeface="Times New Roman"/>
              </a:rPr>
              <a:t> by erosion of molding sand by the flowing metal</a:t>
            </a:r>
            <a:r>
              <a:rPr lang="en-US" sz="2200" dirty="0">
                <a:solidFill>
                  <a:prstClr val="black"/>
                </a:solidFill>
                <a:latin typeface="Times New Roman"/>
                <a:ea typeface="Times New Roman"/>
              </a:rPr>
              <a:t>. This is </a:t>
            </a:r>
            <a:r>
              <a:rPr lang="en-US" sz="2200" b="1" i="1" dirty="0">
                <a:solidFill>
                  <a:prstClr val="black"/>
                </a:solidFill>
                <a:latin typeface="Times New Roman"/>
                <a:ea typeface="Times New Roman"/>
              </a:rPr>
              <a:t>caused by</a:t>
            </a:r>
            <a:r>
              <a:rPr lang="en-US" sz="2200" dirty="0">
                <a:solidFill>
                  <a:prstClr val="black"/>
                </a:solidFill>
                <a:latin typeface="Times New Roman"/>
                <a:ea typeface="Times New Roman"/>
              </a:rPr>
              <a:t> the   molding sand not having enough strength and   the molten metal flowing at high velocity. The former can be taken care of by the </a:t>
            </a:r>
            <a:r>
              <a:rPr lang="en-US" sz="2200" u="sng" dirty="0">
                <a:solidFill>
                  <a:prstClr val="black"/>
                </a:solidFill>
                <a:latin typeface="Times New Roman"/>
                <a:ea typeface="Times New Roman"/>
              </a:rPr>
              <a:t>proper choice of molding sand</a:t>
            </a:r>
            <a:r>
              <a:rPr lang="en-US" sz="2200" dirty="0">
                <a:solidFill>
                  <a:prstClr val="black"/>
                </a:solidFill>
                <a:latin typeface="Times New Roman"/>
                <a:ea typeface="Times New Roman"/>
              </a:rPr>
              <a:t> and the latter can be overcome by the </a:t>
            </a:r>
            <a:r>
              <a:rPr lang="en-US" sz="2200" u="sng" dirty="0">
                <a:solidFill>
                  <a:prstClr val="black"/>
                </a:solidFill>
                <a:latin typeface="Times New Roman"/>
                <a:ea typeface="Times New Roman"/>
              </a:rPr>
              <a:t>proper design of the gating system</a:t>
            </a:r>
            <a:endParaRPr lang="en-US" sz="2200" dirty="0">
              <a:solidFill>
                <a:prstClr val="black"/>
              </a:solidFill>
            </a:endParaRPr>
          </a:p>
          <a:p>
            <a:endParaRPr lang="en-US" dirty="0"/>
          </a:p>
        </p:txBody>
      </p:sp>
      <p:sp>
        <p:nvSpPr>
          <p:cNvPr id="5" name="Text Placeholder 4"/>
          <p:cNvSpPr>
            <a:spLocks noGrp="1"/>
          </p:cNvSpPr>
          <p:nvPr>
            <p:ph type="body" sz="quarter" idx="3"/>
          </p:nvPr>
        </p:nvSpPr>
        <p:spPr>
          <a:xfrm>
            <a:off x="4648200" y="1676400"/>
            <a:ext cx="4041775" cy="639762"/>
          </a:xfrm>
        </p:spPr>
        <p:txBody>
          <a:bodyPr/>
          <a:lstStyle/>
          <a:p>
            <a:pPr marL="342900" lvl="0" indent="-342900">
              <a:buFont typeface="Arial" pitchFamily="34" charset="0"/>
              <a:buChar char="•"/>
            </a:pPr>
            <a:r>
              <a:rPr lang="en-US" sz="2200" u="sng" dirty="0">
                <a:solidFill>
                  <a:prstClr val="black"/>
                </a:solidFill>
                <a:latin typeface="Times New Roman"/>
                <a:ea typeface="Times New Roman"/>
              </a:rPr>
              <a:t>3-2   Metal penetration</a:t>
            </a:r>
            <a:endParaRPr lang="en-US" sz="1200" b="0" dirty="0">
              <a:solidFill>
                <a:prstClr val="black"/>
              </a:solidFill>
              <a:latin typeface="Arial"/>
              <a:ea typeface="Times New Roman"/>
            </a:endParaRPr>
          </a:p>
          <a:p>
            <a:endParaRPr lang="en-US" dirty="0"/>
          </a:p>
        </p:txBody>
      </p:sp>
      <p:sp>
        <p:nvSpPr>
          <p:cNvPr id="6" name="Content Placeholder 5"/>
          <p:cNvSpPr>
            <a:spLocks noGrp="1"/>
          </p:cNvSpPr>
          <p:nvPr>
            <p:ph sz="quarter" idx="4"/>
          </p:nvPr>
        </p:nvSpPr>
        <p:spPr/>
        <p:txBody>
          <a:bodyPr/>
          <a:lstStyle/>
          <a:p>
            <a:r>
              <a:rPr lang="en-US" sz="2200" dirty="0">
                <a:solidFill>
                  <a:prstClr val="black"/>
                </a:solidFill>
                <a:latin typeface="Times New Roman"/>
                <a:ea typeface="Times New Roman"/>
              </a:rPr>
              <a:t>When molten metal enters into the gaps between sand grains, the result is a rough casting surface. This occurs because the sand is coarse or no mold wash was applied on the surface of the mold. The coarser the sand grains more the metal penetration.</a:t>
            </a:r>
            <a:endParaRPr lang="en-US" dirty="0"/>
          </a:p>
        </p:txBody>
      </p:sp>
      <p:pic>
        <p:nvPicPr>
          <p:cNvPr id="7" name="صورة 7"/>
          <p:cNvPicPr/>
          <p:nvPr/>
        </p:nvPicPr>
        <p:blipFill>
          <a:blip r:embed="rId2"/>
          <a:srcRect l="13922" t="31748" r="9204" b="31693"/>
          <a:stretch>
            <a:fillRect/>
          </a:stretch>
        </p:blipFill>
        <p:spPr bwMode="auto">
          <a:xfrm>
            <a:off x="5029200" y="5287010"/>
            <a:ext cx="3308031" cy="1612900"/>
          </a:xfrm>
          <a:prstGeom prst="rect">
            <a:avLst/>
          </a:prstGeom>
          <a:noFill/>
          <a:ln w="9525">
            <a:noFill/>
            <a:miter lim="800000"/>
            <a:headEnd/>
            <a:tailEnd/>
          </a:ln>
        </p:spPr>
      </p:pic>
    </p:spTree>
    <p:extLst>
      <p:ext uri="{BB962C8B-B14F-4D97-AF65-F5344CB8AC3E}">
        <p14:creationId xmlns:p14="http://schemas.microsoft.com/office/powerpoint/2010/main" val="342426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par>
                                <p:cTn id="26" presetID="21" presetClass="entr" presetSubtype="1" fill="hold" grpId="0" nodeType="with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wheel(1)">
                                      <p:cBhvr>
                                        <p:cTn id="28" dur="2000"/>
                                        <p:tgtEl>
                                          <p:spTgt spid="4">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Effect transition="in" filter="wipe(down)">
                                      <p:cBhvr>
                                        <p:cTn id="33" dur="580">
                                          <p:stCondLst>
                                            <p:cond delay="0"/>
                                          </p:stCondLst>
                                        </p:cTn>
                                        <p:tgtEl>
                                          <p:spTgt spid="5">
                                            <p:txEl>
                                              <p:pRg st="0" end="0"/>
                                            </p:txEl>
                                          </p:spTgt>
                                        </p:tgtEl>
                                      </p:cBhvr>
                                    </p:animEffect>
                                    <p:anim calcmode="lin" valueType="num">
                                      <p:cBhvr>
                                        <p:cTn id="34"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5">
                                            <p:txEl>
                                              <p:pRg st="0" end="0"/>
                                            </p:txEl>
                                          </p:spTgt>
                                        </p:tgtEl>
                                      </p:cBhvr>
                                      <p:to x="100000" y="60000"/>
                                    </p:animScale>
                                    <p:animScale>
                                      <p:cBhvr>
                                        <p:cTn id="40" dur="166" decel="50000">
                                          <p:stCondLst>
                                            <p:cond delay="676"/>
                                          </p:stCondLst>
                                        </p:cTn>
                                        <p:tgtEl>
                                          <p:spTgt spid="5">
                                            <p:txEl>
                                              <p:pRg st="0" end="0"/>
                                            </p:txEl>
                                          </p:spTgt>
                                        </p:tgtEl>
                                      </p:cBhvr>
                                      <p:to x="100000" y="100000"/>
                                    </p:animScale>
                                    <p:animScale>
                                      <p:cBhvr>
                                        <p:cTn id="41" dur="26">
                                          <p:stCondLst>
                                            <p:cond delay="1312"/>
                                          </p:stCondLst>
                                        </p:cTn>
                                        <p:tgtEl>
                                          <p:spTgt spid="5">
                                            <p:txEl>
                                              <p:pRg st="0" end="0"/>
                                            </p:txEl>
                                          </p:spTgt>
                                        </p:tgtEl>
                                      </p:cBhvr>
                                      <p:to x="100000" y="80000"/>
                                    </p:animScale>
                                    <p:animScale>
                                      <p:cBhvr>
                                        <p:cTn id="42" dur="166" decel="50000">
                                          <p:stCondLst>
                                            <p:cond delay="1338"/>
                                          </p:stCondLst>
                                        </p:cTn>
                                        <p:tgtEl>
                                          <p:spTgt spid="5">
                                            <p:txEl>
                                              <p:pRg st="0" end="0"/>
                                            </p:txEl>
                                          </p:spTgt>
                                        </p:tgtEl>
                                      </p:cBhvr>
                                      <p:to x="100000" y="100000"/>
                                    </p:animScale>
                                    <p:animScale>
                                      <p:cBhvr>
                                        <p:cTn id="43" dur="26">
                                          <p:stCondLst>
                                            <p:cond delay="1642"/>
                                          </p:stCondLst>
                                        </p:cTn>
                                        <p:tgtEl>
                                          <p:spTgt spid="5">
                                            <p:txEl>
                                              <p:pRg st="0" end="0"/>
                                            </p:txEl>
                                          </p:spTgt>
                                        </p:tgtEl>
                                      </p:cBhvr>
                                      <p:to x="100000" y="90000"/>
                                    </p:animScale>
                                    <p:animScale>
                                      <p:cBhvr>
                                        <p:cTn id="44" dur="166" decel="50000">
                                          <p:stCondLst>
                                            <p:cond delay="1668"/>
                                          </p:stCondLst>
                                        </p:cTn>
                                        <p:tgtEl>
                                          <p:spTgt spid="5">
                                            <p:txEl>
                                              <p:pRg st="0" end="0"/>
                                            </p:txEl>
                                          </p:spTgt>
                                        </p:tgtEl>
                                      </p:cBhvr>
                                      <p:to x="100000" y="100000"/>
                                    </p:animScale>
                                    <p:animScale>
                                      <p:cBhvr>
                                        <p:cTn id="45" dur="26">
                                          <p:stCondLst>
                                            <p:cond delay="1808"/>
                                          </p:stCondLst>
                                        </p:cTn>
                                        <p:tgtEl>
                                          <p:spTgt spid="5">
                                            <p:txEl>
                                              <p:pRg st="0" end="0"/>
                                            </p:txEl>
                                          </p:spTgt>
                                        </p:tgtEl>
                                      </p:cBhvr>
                                      <p:to x="100000" y="95000"/>
                                    </p:animScale>
                                    <p:animScale>
                                      <p:cBhvr>
                                        <p:cTn id="46" dur="166" decel="50000">
                                          <p:stCondLst>
                                            <p:cond delay="1834"/>
                                          </p:stCondLst>
                                        </p:cTn>
                                        <p:tgtEl>
                                          <p:spTgt spid="5">
                                            <p:txEl>
                                              <p:pRg st="0" end="0"/>
                                            </p:txEl>
                                          </p:spTgt>
                                        </p:tgtEl>
                                      </p:cBhvr>
                                      <p:to x="100000" y="100000"/>
                                    </p:animScale>
                                  </p:childTnLst>
                                </p:cTn>
                              </p:par>
                              <p:par>
                                <p:cTn id="47" presetID="21" presetClass="entr" presetSubtype="1" fill="hold" grpId="0" nodeType="with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Effect transition="in" filter="wheel(1)">
                                      <p:cBhvr>
                                        <p:cTn id="49" dur="2000"/>
                                        <p:tgtEl>
                                          <p:spTgt spid="6">
                                            <p:txEl>
                                              <p:pRg st="0" end="0"/>
                                            </p:txEl>
                                          </p:spTgt>
                                        </p:tgtEl>
                                      </p:cBhvr>
                                    </p:animEffect>
                                  </p:childTnLst>
                                </p:cTn>
                              </p:par>
                              <p:par>
                                <p:cTn id="50" presetID="42" presetClass="entr" presetSubtype="0" fill="hold" nodeType="with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fade">
                                      <p:cBhvr>
                                        <p:cTn id="52" dur="3500"/>
                                        <p:tgtEl>
                                          <p:spTgt spid="7"/>
                                        </p:tgtEl>
                                      </p:cBhvr>
                                    </p:animEffect>
                                    <p:anim calcmode="lin" valueType="num">
                                      <p:cBhvr>
                                        <p:cTn id="53" dur="3500" fill="hold"/>
                                        <p:tgtEl>
                                          <p:spTgt spid="7"/>
                                        </p:tgtEl>
                                        <p:attrNameLst>
                                          <p:attrName>ppt_x</p:attrName>
                                        </p:attrNameLst>
                                      </p:cBhvr>
                                      <p:tavLst>
                                        <p:tav tm="0">
                                          <p:val>
                                            <p:strVal val="#ppt_x"/>
                                          </p:val>
                                        </p:tav>
                                        <p:tav tm="100000">
                                          <p:val>
                                            <p:strVal val="#ppt_x"/>
                                          </p:val>
                                        </p:tav>
                                      </p:tavLst>
                                    </p:anim>
                                    <p:anim calcmode="lin" valueType="num">
                                      <p:cBhvr>
                                        <p:cTn id="54" dur="3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7162800" cy="954107"/>
          </a:xfrm>
          <a:prstGeom prst="rect">
            <a:avLst/>
          </a:prstGeom>
        </p:spPr>
        <p:txBody>
          <a:bodyPr wrap="square">
            <a:spAutoFit/>
          </a:bodyPr>
          <a:lstStyle/>
          <a:p>
            <a:pPr algn="just"/>
            <a:r>
              <a:rPr lang="en-US" sz="2800" b="1" u="sng" dirty="0">
                <a:latin typeface="Times New Roman"/>
                <a:ea typeface="Times New Roman"/>
              </a:rPr>
              <a:t>4---Pouring Metal Defects</a:t>
            </a:r>
            <a:endParaRPr lang="en-US" sz="2800" dirty="0">
              <a:latin typeface="Arial"/>
              <a:ea typeface="Times New Roman"/>
            </a:endParaRPr>
          </a:p>
          <a:p>
            <a:pPr algn="just"/>
            <a:r>
              <a:rPr lang="en-US" sz="2800" dirty="0">
                <a:latin typeface="Times New Roman"/>
                <a:ea typeface="Times New Roman"/>
              </a:rPr>
              <a:t>The likely defects in this category are </a:t>
            </a:r>
            <a:endParaRPr lang="en-US" sz="2800" dirty="0">
              <a:effectLst/>
              <a:latin typeface="Arial"/>
              <a:ea typeface="Times New Roman"/>
            </a:endParaRPr>
          </a:p>
        </p:txBody>
      </p:sp>
      <p:sp>
        <p:nvSpPr>
          <p:cNvPr id="3" name="Rectangle 2"/>
          <p:cNvSpPr/>
          <p:nvPr/>
        </p:nvSpPr>
        <p:spPr>
          <a:xfrm>
            <a:off x="403860" y="1676400"/>
            <a:ext cx="8435340" cy="1938992"/>
          </a:xfrm>
          <a:prstGeom prst="rect">
            <a:avLst/>
          </a:prstGeom>
        </p:spPr>
        <p:txBody>
          <a:bodyPr wrap="square">
            <a:spAutoFit/>
          </a:bodyPr>
          <a:lstStyle/>
          <a:p>
            <a:pPr algn="just"/>
            <a:r>
              <a:rPr lang="en-US" sz="2400" b="1" dirty="0">
                <a:latin typeface="Times New Roman"/>
                <a:ea typeface="Times New Roman"/>
              </a:rPr>
              <a:t>4-1 A </a:t>
            </a:r>
            <a:r>
              <a:rPr lang="en-US" sz="2400" b="1" dirty="0" err="1">
                <a:latin typeface="Times New Roman"/>
                <a:ea typeface="Times New Roman"/>
              </a:rPr>
              <a:t>mis</a:t>
            </a:r>
            <a:r>
              <a:rPr lang="en-US" sz="2400" b="1" dirty="0">
                <a:latin typeface="Times New Roman"/>
                <a:ea typeface="Times New Roman"/>
              </a:rPr>
              <a:t>-run </a:t>
            </a:r>
            <a:r>
              <a:rPr lang="en-US" sz="2400" dirty="0">
                <a:latin typeface="Times New Roman"/>
                <a:ea typeface="Times New Roman"/>
              </a:rPr>
              <a:t>is caused when the metal is unable to fill the mold cavity completely and thus leaves unfilled cavities. </a:t>
            </a:r>
            <a:r>
              <a:rPr lang="en-US" sz="2400" u="sng" dirty="0">
                <a:latin typeface="Times New Roman"/>
                <a:ea typeface="Times New Roman"/>
              </a:rPr>
              <a:t>A </a:t>
            </a:r>
            <a:r>
              <a:rPr lang="en-US" sz="2400" u="sng" dirty="0" err="1">
                <a:latin typeface="Times New Roman"/>
                <a:ea typeface="Times New Roman"/>
              </a:rPr>
              <a:t>mis</a:t>
            </a:r>
            <a:r>
              <a:rPr lang="en-US" sz="2400" u="sng" dirty="0">
                <a:latin typeface="Times New Roman"/>
                <a:ea typeface="Times New Roman"/>
              </a:rPr>
              <a:t>-run results</a:t>
            </a:r>
            <a:r>
              <a:rPr lang="en-US" sz="2400" dirty="0">
                <a:latin typeface="Times New Roman"/>
                <a:ea typeface="Times New Roman"/>
              </a:rPr>
              <a:t> when the </a:t>
            </a:r>
            <a:r>
              <a:rPr lang="en-US" sz="2400" u="sng" dirty="0">
                <a:latin typeface="Times New Roman"/>
                <a:ea typeface="Times New Roman"/>
              </a:rPr>
              <a:t>metal is too cold to flow</a:t>
            </a:r>
            <a:r>
              <a:rPr lang="en-US" sz="2400" dirty="0">
                <a:latin typeface="Times New Roman"/>
                <a:ea typeface="Times New Roman"/>
              </a:rPr>
              <a:t> to the extremities of the mold cavity before freezing.  </a:t>
            </a:r>
            <a:r>
              <a:rPr lang="en-US" sz="2400" u="sng" dirty="0">
                <a:latin typeface="Times New Roman"/>
                <a:ea typeface="Times New Roman"/>
              </a:rPr>
              <a:t>Long</a:t>
            </a:r>
            <a:r>
              <a:rPr lang="en-US" sz="2400" dirty="0">
                <a:latin typeface="Times New Roman"/>
                <a:ea typeface="Times New Roman"/>
              </a:rPr>
              <a:t>, </a:t>
            </a:r>
            <a:r>
              <a:rPr lang="en-US" sz="2400" u="sng" dirty="0">
                <a:latin typeface="Times New Roman"/>
                <a:ea typeface="Times New Roman"/>
              </a:rPr>
              <a:t>thin sections</a:t>
            </a:r>
            <a:r>
              <a:rPr lang="en-US" sz="2400" dirty="0">
                <a:latin typeface="Times New Roman"/>
                <a:ea typeface="Times New Roman"/>
              </a:rPr>
              <a:t> are subject to this defect and should be avoided in casting design.</a:t>
            </a:r>
            <a:endParaRPr lang="en-US" sz="2400" dirty="0">
              <a:effectLst/>
              <a:latin typeface="Arial"/>
              <a:ea typeface="Times New Roman"/>
            </a:endParaRPr>
          </a:p>
        </p:txBody>
      </p:sp>
      <p:pic>
        <p:nvPicPr>
          <p:cNvPr id="4" name="صورة 2"/>
          <p:cNvPicPr/>
          <p:nvPr/>
        </p:nvPicPr>
        <p:blipFill rotWithShape="1">
          <a:blip r:embed="rId2"/>
          <a:srcRect t="6810" r="5357" b="17307"/>
          <a:stretch/>
        </p:blipFill>
        <p:spPr bwMode="auto">
          <a:xfrm>
            <a:off x="1371600" y="3886200"/>
            <a:ext cx="5715000" cy="2514600"/>
          </a:xfrm>
          <a:prstGeom prst="rect">
            <a:avLst/>
          </a:prstGeom>
          <a:noFill/>
          <a:ln w="9525">
            <a:noFill/>
            <a:miter lim="800000"/>
            <a:headEnd/>
            <a:tailEnd/>
          </a:ln>
        </p:spPr>
      </p:pic>
    </p:spTree>
    <p:extLst>
      <p:ext uri="{BB962C8B-B14F-4D97-AF65-F5344CB8AC3E}">
        <p14:creationId xmlns:p14="http://schemas.microsoft.com/office/powerpoint/2010/main" val="195433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style.rotation</p:attrName>
                                        </p:attrNameLst>
                                      </p:cBhvr>
                                      <p:tavLst>
                                        <p:tav tm="0">
                                          <p:val>
                                            <p:fltVal val="90"/>
                                          </p:val>
                                        </p:tav>
                                        <p:tav tm="100000">
                                          <p:val>
                                            <p:fltVal val="0"/>
                                          </p:val>
                                        </p:tav>
                                      </p:tavLst>
                                    </p:anim>
                                    <p:animEffect transition="in" filter="fade">
                                      <p:cBhvr>
                                        <p:cTn id="17" dur="1000"/>
                                        <p:tgtEl>
                                          <p:spTgt spid="3"/>
                                        </p:tgtEl>
                                      </p:cBhvr>
                                    </p:animEffect>
                                  </p:childTnLst>
                                </p:cTn>
                              </p:par>
                              <p:par>
                                <p:cTn id="18" presetID="45"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8500"/>
                                        <p:tgtEl>
                                          <p:spTgt spid="4"/>
                                        </p:tgtEl>
                                      </p:cBhvr>
                                    </p:animEffect>
                                    <p:anim calcmode="lin" valueType="num">
                                      <p:cBhvr>
                                        <p:cTn id="21" dur="8500" fill="hold"/>
                                        <p:tgtEl>
                                          <p:spTgt spid="4"/>
                                        </p:tgtEl>
                                        <p:attrNameLst>
                                          <p:attrName>ppt_w</p:attrName>
                                        </p:attrNameLst>
                                      </p:cBhvr>
                                      <p:tavLst>
                                        <p:tav tm="0" fmla="#ppt_w*sin(2.5*pi*$)">
                                          <p:val>
                                            <p:fltVal val="0"/>
                                          </p:val>
                                        </p:tav>
                                        <p:tav tm="100000">
                                          <p:val>
                                            <p:fltVal val="1"/>
                                          </p:val>
                                        </p:tav>
                                      </p:tavLst>
                                    </p:anim>
                                    <p:anim calcmode="lin" valueType="num">
                                      <p:cBhvr>
                                        <p:cTn id="22" dur="8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610600" cy="3416320"/>
          </a:xfrm>
          <a:prstGeom prst="rect">
            <a:avLst/>
          </a:prstGeom>
        </p:spPr>
        <p:txBody>
          <a:bodyPr wrap="square">
            <a:spAutoFit/>
          </a:bodyPr>
          <a:lstStyle/>
          <a:p>
            <a:pPr algn="just"/>
            <a:r>
              <a:rPr lang="en-US" sz="2400" b="1" dirty="0">
                <a:latin typeface="Times New Roman"/>
                <a:ea typeface="Times New Roman"/>
              </a:rPr>
              <a:t>4-2 A cold shut</a:t>
            </a:r>
            <a:r>
              <a:rPr lang="en-US" sz="2400" dirty="0">
                <a:latin typeface="Times New Roman"/>
                <a:ea typeface="Times New Roman"/>
              </a:rPr>
              <a:t> is caused when two streams while meeting in the mold cavity, do not fuse together properly thus forming a discontinuity in the casting. When the molten metal is poured into the mold cavity through more-than-one gate, multiple liquid fronts will have to flow together and become one solid.  If the </a:t>
            </a:r>
            <a:r>
              <a:rPr lang="en-US" sz="2400" u="sng" dirty="0">
                <a:latin typeface="Times New Roman"/>
                <a:ea typeface="Times New Roman"/>
              </a:rPr>
              <a:t>flowing metal fronts are too cool</a:t>
            </a:r>
            <a:r>
              <a:rPr lang="en-US" sz="2400" dirty="0">
                <a:latin typeface="Times New Roman"/>
                <a:ea typeface="Times New Roman"/>
              </a:rPr>
              <a:t>, they may not flow together, but will leave a seam in the part.  Such a seam is called a cold shut, and can be prevented by assuring </a:t>
            </a:r>
            <a:r>
              <a:rPr lang="en-US" sz="2400" u="sng" dirty="0">
                <a:latin typeface="Times New Roman"/>
                <a:ea typeface="Times New Roman"/>
              </a:rPr>
              <a:t>sufficient superheat</a:t>
            </a:r>
            <a:r>
              <a:rPr lang="en-US" sz="2400" dirty="0">
                <a:latin typeface="Times New Roman"/>
                <a:ea typeface="Times New Roman"/>
              </a:rPr>
              <a:t> in the poured metal and </a:t>
            </a:r>
            <a:r>
              <a:rPr lang="en-US" sz="2400" u="sng" dirty="0">
                <a:latin typeface="Times New Roman"/>
                <a:ea typeface="Times New Roman"/>
              </a:rPr>
              <a:t>thick enough walls in the casting design.</a:t>
            </a:r>
            <a:endParaRPr lang="en-US" sz="2400" dirty="0">
              <a:effectLst/>
              <a:latin typeface="Arial"/>
              <a:ea typeface="Times New Roman"/>
            </a:endParaRPr>
          </a:p>
        </p:txBody>
      </p:sp>
      <p:pic>
        <p:nvPicPr>
          <p:cNvPr id="3" name="صورة 3"/>
          <p:cNvPicPr/>
          <p:nvPr/>
        </p:nvPicPr>
        <p:blipFill rotWithShape="1">
          <a:blip r:embed="rId2"/>
          <a:srcRect l="9404" r="4363" b="19809"/>
          <a:stretch/>
        </p:blipFill>
        <p:spPr bwMode="auto">
          <a:xfrm>
            <a:off x="4488180" y="3858280"/>
            <a:ext cx="4686300" cy="2667000"/>
          </a:xfrm>
          <a:prstGeom prst="rect">
            <a:avLst/>
          </a:prstGeom>
          <a:noFill/>
          <a:ln w="9525">
            <a:noFill/>
            <a:miter lim="800000"/>
            <a:headEnd/>
            <a:tailEnd/>
          </a:ln>
        </p:spPr>
      </p:pic>
      <p:sp>
        <p:nvSpPr>
          <p:cNvPr id="4" name="Rectangle 3"/>
          <p:cNvSpPr/>
          <p:nvPr/>
        </p:nvSpPr>
        <p:spPr>
          <a:xfrm>
            <a:off x="304800" y="4176117"/>
            <a:ext cx="4305300" cy="2031325"/>
          </a:xfrm>
          <a:prstGeom prst="rect">
            <a:avLst/>
          </a:prstGeom>
        </p:spPr>
        <p:txBody>
          <a:bodyPr wrap="square">
            <a:spAutoFit/>
          </a:bodyPr>
          <a:lstStyle/>
          <a:p>
            <a:pPr algn="just"/>
            <a:r>
              <a:rPr lang="en-US" dirty="0">
                <a:latin typeface="Times New Roman"/>
                <a:ea typeface="Times New Roman"/>
              </a:rPr>
              <a:t>The </a:t>
            </a:r>
            <a:r>
              <a:rPr lang="en-US" dirty="0" err="1">
                <a:latin typeface="Times New Roman"/>
                <a:ea typeface="Times New Roman"/>
              </a:rPr>
              <a:t>mis</a:t>
            </a:r>
            <a:r>
              <a:rPr lang="en-US" dirty="0">
                <a:latin typeface="Times New Roman"/>
                <a:ea typeface="Times New Roman"/>
              </a:rPr>
              <a:t>-run and cold shut defects are caused either by a </a:t>
            </a:r>
            <a:r>
              <a:rPr lang="en-US" u="sng" dirty="0">
                <a:latin typeface="Times New Roman"/>
                <a:ea typeface="Times New Roman"/>
              </a:rPr>
              <a:t>lower fluidity</a:t>
            </a:r>
            <a:r>
              <a:rPr lang="en-US" dirty="0">
                <a:latin typeface="Times New Roman"/>
                <a:ea typeface="Times New Roman"/>
              </a:rPr>
              <a:t> of the mold or when the </a:t>
            </a:r>
            <a:r>
              <a:rPr lang="en-US" u="sng" dirty="0">
                <a:latin typeface="Times New Roman"/>
                <a:ea typeface="Times New Roman"/>
              </a:rPr>
              <a:t>section thickness of the casting is very small</a:t>
            </a:r>
            <a:r>
              <a:rPr lang="en-US" dirty="0">
                <a:latin typeface="Times New Roman"/>
                <a:ea typeface="Times New Roman"/>
              </a:rPr>
              <a:t>. Fluidity can be improved by </a:t>
            </a:r>
            <a:r>
              <a:rPr lang="en-US" u="sng" dirty="0">
                <a:latin typeface="Times New Roman"/>
                <a:ea typeface="Times New Roman"/>
              </a:rPr>
              <a:t>changing the composition of the metal</a:t>
            </a:r>
            <a:r>
              <a:rPr lang="en-US" dirty="0">
                <a:latin typeface="Times New Roman"/>
                <a:ea typeface="Times New Roman"/>
              </a:rPr>
              <a:t> and by </a:t>
            </a:r>
            <a:r>
              <a:rPr lang="en-US" u="sng" dirty="0">
                <a:latin typeface="Times New Roman"/>
                <a:ea typeface="Times New Roman"/>
              </a:rPr>
              <a:t>increasing the pouring temperature of the metal. </a:t>
            </a:r>
            <a:endParaRPr lang="en-US" sz="1100" dirty="0">
              <a:effectLst/>
              <a:latin typeface="Arial"/>
              <a:ea typeface="Times New Roman"/>
            </a:endParaRPr>
          </a:p>
        </p:txBody>
      </p:sp>
    </p:spTree>
    <p:extLst>
      <p:ext uri="{BB962C8B-B14F-4D97-AF65-F5344CB8AC3E}">
        <p14:creationId xmlns:p14="http://schemas.microsoft.com/office/powerpoint/2010/main" val="1231834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par>
                                <p:cTn id="11" presetID="2" presetClass="entr" presetSubtype="3"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4000" fill="hold"/>
                                        <p:tgtEl>
                                          <p:spTgt spid="3"/>
                                        </p:tgtEl>
                                        <p:attrNameLst>
                                          <p:attrName>ppt_x</p:attrName>
                                        </p:attrNameLst>
                                      </p:cBhvr>
                                      <p:tavLst>
                                        <p:tav tm="0">
                                          <p:val>
                                            <p:strVal val="1+#ppt_w/2"/>
                                          </p:val>
                                        </p:tav>
                                        <p:tav tm="100000">
                                          <p:val>
                                            <p:strVal val="#ppt_x"/>
                                          </p:val>
                                        </p:tav>
                                      </p:tavLst>
                                    </p:anim>
                                    <p:anim calcmode="lin" valueType="num">
                                      <p:cBhvr additive="base">
                                        <p:cTn id="14" dur="4000" fill="hold"/>
                                        <p:tgtEl>
                                          <p:spTgt spid="3"/>
                                        </p:tgtEl>
                                        <p:attrNameLst>
                                          <p:attrName>ppt_y</p:attrName>
                                        </p:attrNameLst>
                                      </p:cBhvr>
                                      <p:tavLst>
                                        <p:tav tm="0">
                                          <p:val>
                                            <p:strVal val="0-#ppt_h/2"/>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2250"/>
                                        <p:tgtEl>
                                          <p:spTgt spid="4"/>
                                        </p:tgtEl>
                                      </p:cBhvr>
                                    </p:animEffect>
                                    <p:anim calcmode="lin" valueType="num">
                                      <p:cBhvr>
                                        <p:cTn id="18" dur="12250" fill="hold"/>
                                        <p:tgtEl>
                                          <p:spTgt spid="4"/>
                                        </p:tgtEl>
                                        <p:attrNameLst>
                                          <p:attrName>ppt_x</p:attrName>
                                        </p:attrNameLst>
                                      </p:cBhvr>
                                      <p:tavLst>
                                        <p:tav tm="0">
                                          <p:val>
                                            <p:strVal val="#ppt_x"/>
                                          </p:val>
                                        </p:tav>
                                        <p:tav tm="100000">
                                          <p:val>
                                            <p:strVal val="#ppt_x"/>
                                          </p:val>
                                        </p:tav>
                                      </p:tavLst>
                                    </p:anim>
                                    <p:anim calcmode="lin" valueType="num">
                                      <p:cBhvr>
                                        <p:cTn id="19" dur="1225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533400"/>
            <a:ext cx="2993127" cy="646331"/>
          </a:xfrm>
          <a:prstGeom prst="rect">
            <a:avLst/>
          </a:prstGeom>
        </p:spPr>
        <p:txBody>
          <a:bodyPr wrap="none">
            <a:spAutoFit/>
          </a:bodyPr>
          <a:lstStyle/>
          <a:p>
            <a:r>
              <a:rPr lang="en-US" sz="3600" b="1" u="sng" dirty="0">
                <a:latin typeface="Times New Roman"/>
                <a:ea typeface="Times New Roman"/>
              </a:rPr>
              <a:t>5---Mold Shift</a:t>
            </a:r>
            <a:endParaRPr lang="en-US" sz="3600" dirty="0"/>
          </a:p>
        </p:txBody>
      </p:sp>
      <p:sp>
        <p:nvSpPr>
          <p:cNvPr id="3" name="Rectangle 2"/>
          <p:cNvSpPr/>
          <p:nvPr/>
        </p:nvSpPr>
        <p:spPr>
          <a:xfrm>
            <a:off x="914400" y="1752600"/>
            <a:ext cx="8001000" cy="954107"/>
          </a:xfrm>
          <a:prstGeom prst="rect">
            <a:avLst/>
          </a:prstGeom>
        </p:spPr>
        <p:txBody>
          <a:bodyPr wrap="square">
            <a:spAutoFit/>
          </a:bodyPr>
          <a:lstStyle/>
          <a:p>
            <a:pPr algn="just"/>
            <a:r>
              <a:rPr lang="en-US" sz="2800" dirty="0">
                <a:latin typeface="Times New Roman"/>
                <a:ea typeface="Times New Roman"/>
              </a:rPr>
              <a:t>The mold shift defect occurs when cope and drag or molding boxes have not been properly aligned. </a:t>
            </a:r>
            <a:endParaRPr lang="en-US" sz="2800" dirty="0">
              <a:effectLst/>
              <a:latin typeface="Arial"/>
              <a:ea typeface="Times New Roman"/>
            </a:endParaRPr>
          </a:p>
        </p:txBody>
      </p:sp>
      <p:pic>
        <p:nvPicPr>
          <p:cNvPr id="4" name="صورة 6"/>
          <p:cNvPicPr/>
          <p:nvPr/>
        </p:nvPicPr>
        <p:blipFill rotWithShape="1">
          <a:blip r:embed="rId2"/>
          <a:srcRect b="16731"/>
          <a:stretch/>
        </p:blipFill>
        <p:spPr bwMode="auto">
          <a:xfrm>
            <a:off x="1447800" y="2895600"/>
            <a:ext cx="4800600" cy="3299460"/>
          </a:xfrm>
          <a:prstGeom prst="rect">
            <a:avLst/>
          </a:prstGeom>
          <a:noFill/>
          <a:ln w="9525">
            <a:noFill/>
            <a:miter lim="800000"/>
            <a:headEnd/>
            <a:tailEnd/>
          </a:ln>
        </p:spPr>
      </p:pic>
    </p:spTree>
    <p:extLst>
      <p:ext uri="{BB962C8B-B14F-4D97-AF65-F5344CB8AC3E}">
        <p14:creationId xmlns:p14="http://schemas.microsoft.com/office/powerpoint/2010/main" val="3303744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1" presetClass="entr" presetSubtype="4"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heel(4)">
                                      <p:cBhvr>
                                        <p:cTn id="23" dur="2000"/>
                                        <p:tgtEl>
                                          <p:spTgt spid="3"/>
                                        </p:tgtEl>
                                      </p:cBhvr>
                                    </p:animEffect>
                                  </p:childTnLst>
                                </p:cTn>
                              </p:par>
                              <p:par>
                                <p:cTn id="24" presetID="21" presetClass="entr" presetSubtype="8" fill="hold"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heel(8)">
                                      <p:cBhvr>
                                        <p:cTn id="26" dur="5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563</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Casting Defects  </vt:lpstr>
      <vt:lpstr>1-Gas Defects </vt:lpstr>
      <vt:lpstr>   The lower gas-passing tendency of the mold, which may be due to lower venting, lower permeability of the mold or improper design of the casting. The lower permeability is caused by   finer grain size of the sand, high percentage of clay in mold mixture,   and excessive moisture present in the mold.  </vt:lpstr>
      <vt:lpstr>2-   Shrinkage Cavities </vt:lpstr>
      <vt:lpstr>3----Molding Material Defects The defects in this category are cuts and washes, metal penetration, fusion, and swell</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Casting Defects  </dc:title>
  <dc:creator>samey</dc:creator>
  <cp:lastModifiedBy>samey</cp:lastModifiedBy>
  <cp:revision>14</cp:revision>
  <dcterms:created xsi:type="dcterms:W3CDTF">2006-08-16T00:00:00Z</dcterms:created>
  <dcterms:modified xsi:type="dcterms:W3CDTF">2015-04-13T06:23:26Z</dcterms:modified>
</cp:coreProperties>
</file>